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57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72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7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7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70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70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7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6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719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7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7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8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8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8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68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8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96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97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9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9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70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70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0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70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70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0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729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73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73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73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71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71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71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7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764425" y="-8434996"/>
            <a:ext cx="3857624" cy="6858000"/>
          </a:xfrm>
          <a:prstGeom prst="rect">
            <a:avLst/>
          </a:prstGeom>
        </p:spPr>
      </p:pic>
      <p:pic>
        <p:nvPicPr>
          <p:cNvPr id="2097153" name="Picture 2097152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017"/>
            <a:ext cx="9144000" cy="68159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extBox 1048609"/>
          <p:cNvSpPr txBox="1"/>
          <p:nvPr/>
        </p:nvSpPr>
        <p:spPr>
          <a:xfrm>
            <a:off x="179670" y="188194"/>
            <a:ext cx="8797657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36363D"/>
                </a:solidFill>
              </a:rPr>
              <a:t>* </a:t>
            </a:r>
            <a:r>
              <a:rPr lang="en-US" altLang="en-IN" sz="3200" b="1">
                <a:solidFill>
                  <a:srgbClr val="3399FF"/>
                </a:solidFill>
              </a:rPr>
              <a:t>The size of the plants chromosome is larger than the size of animals chromosome.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11" name="TextBox 1048610"/>
          <p:cNvSpPr txBox="1"/>
          <p:nvPr/>
        </p:nvSpPr>
        <p:spPr>
          <a:xfrm>
            <a:off x="179669" y="1476152"/>
            <a:ext cx="8888670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000000"/>
                </a:solidFill>
              </a:rPr>
              <a:t>* </a:t>
            </a:r>
            <a:r>
              <a:rPr lang="en-US" altLang="en-IN" sz="3200" b="1">
                <a:solidFill>
                  <a:srgbClr val="3399FF"/>
                </a:solidFill>
              </a:rPr>
              <a:t>The chromosome size of monocot plants is larger than the chromosome size dicot plants.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12" name="TextBox 1048611"/>
          <p:cNvSpPr txBox="1"/>
          <p:nvPr/>
        </p:nvSpPr>
        <p:spPr>
          <a:xfrm>
            <a:off x="0" y="2918460"/>
            <a:ext cx="9135703" cy="1539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36363D"/>
                </a:solidFill>
              </a:rPr>
              <a:t>Shape of chromosome:- </a:t>
            </a:r>
            <a:r>
              <a:rPr lang="en-US" altLang="en-IN" sz="3200" b="1" u="none">
                <a:solidFill>
                  <a:srgbClr val="3399FF"/>
                </a:solidFill>
              </a:rPr>
              <a:t>The chromosome is present in rod shaped , coiled , filamentous , cylindrical form.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extBox 1048612"/>
          <p:cNvSpPr txBox="1"/>
          <p:nvPr/>
        </p:nvSpPr>
        <p:spPr>
          <a:xfrm>
            <a:off x="760877" y="163569"/>
            <a:ext cx="7512786" cy="6883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Structure of chromosome</a:t>
            </a:r>
            <a:endParaRPr lang="en-US" sz="4000" b="1" u="sng">
              <a:solidFill>
                <a:srgbClr val="C00000"/>
              </a:solidFill>
            </a:endParaRPr>
          </a:p>
        </p:txBody>
      </p:sp>
      <p:sp>
        <p:nvSpPr>
          <p:cNvPr id="1048614" name="TextBox 1048613"/>
          <p:cNvSpPr txBox="1"/>
          <p:nvPr/>
        </p:nvSpPr>
        <p:spPr>
          <a:xfrm>
            <a:off x="-48209" y="851908"/>
            <a:ext cx="5208218" cy="34696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 dirty="0" err="1">
                <a:solidFill>
                  <a:srgbClr val="008000"/>
                </a:solidFill>
              </a:rPr>
              <a:t>Pelical</a:t>
            </a:r>
            <a:r>
              <a:rPr lang="en-US" altLang="en-IN" sz="3200" b="1" u="sng" dirty="0">
                <a:solidFill>
                  <a:srgbClr val="008000"/>
                </a:solidFill>
              </a:rPr>
              <a:t>:-</a:t>
            </a:r>
            <a:r>
              <a:rPr lang="en-US" altLang="en-IN" sz="3200" b="1" u="none" dirty="0">
                <a:solidFill>
                  <a:srgbClr val="0000FF"/>
                </a:solidFill>
              </a:rPr>
              <a:t>The present outer member around the chromosome consists of thin ,permeable ,</a:t>
            </a:r>
            <a:r>
              <a:rPr lang="en-US" altLang="en-IN" sz="3200" b="1" u="none" dirty="0" err="1">
                <a:solidFill>
                  <a:srgbClr val="0000FF"/>
                </a:solidFill>
              </a:rPr>
              <a:t>colourless</a:t>
            </a:r>
            <a:r>
              <a:rPr lang="en-US" altLang="en-IN" sz="3200" b="1" u="none" dirty="0">
                <a:solidFill>
                  <a:srgbClr val="0000FF"/>
                </a:solidFill>
              </a:rPr>
              <a:t>, </a:t>
            </a:r>
            <a:r>
              <a:rPr lang="en-US" altLang="en-IN" sz="3200" b="1" u="none" dirty="0" err="1">
                <a:solidFill>
                  <a:srgbClr val="0000FF"/>
                </a:solidFill>
              </a:rPr>
              <a:t>acrotein</a:t>
            </a:r>
            <a:r>
              <a:rPr lang="en-US" altLang="en-IN" sz="3200" b="1" u="none" dirty="0">
                <a:solidFill>
                  <a:srgbClr val="0000FF"/>
                </a:solidFill>
              </a:rPr>
              <a:t>,  non genetic elements.    </a:t>
            </a:r>
            <a:endParaRPr lang="en-US" sz="2800" u="none" dirty="0">
              <a:solidFill>
                <a:srgbClr val="0000FF"/>
              </a:solidFill>
            </a:endParaRPr>
          </a:p>
        </p:txBody>
      </p:sp>
      <p:sp>
        <p:nvSpPr>
          <p:cNvPr id="1048615" name="TextBox 1048614"/>
          <p:cNvSpPr txBox="1"/>
          <p:nvPr/>
        </p:nvSpPr>
        <p:spPr>
          <a:xfrm>
            <a:off x="0" y="4165433"/>
            <a:ext cx="4600932" cy="20218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008000"/>
                </a:solidFill>
              </a:rPr>
              <a:t>Matrix:- </a:t>
            </a:r>
            <a:r>
              <a:rPr lang="en-US" altLang="en-IN" sz="3200" b="1" u="none">
                <a:solidFill>
                  <a:srgbClr val="0000FF"/>
                </a:solidFill>
              </a:rPr>
              <a:t>Inside the pelical is a jelly like structure called the matrix.</a:t>
            </a:r>
            <a:endParaRPr lang="en-US" sz="2800">
              <a:solidFill>
                <a:srgbClr val="000000"/>
              </a:solidFill>
            </a:endParaRPr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866698" y="7441537"/>
            <a:ext cx="5252936" cy="6858000"/>
          </a:xfrm>
          <a:prstGeom prst="rect">
            <a:avLst/>
          </a:prstGeom>
        </p:spPr>
      </p:pic>
      <p:pic>
        <p:nvPicPr>
          <p:cNvPr id="2097159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160009" y="892548"/>
            <a:ext cx="3755392" cy="581753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extBox 1048615"/>
          <p:cNvSpPr txBox="1"/>
          <p:nvPr/>
        </p:nvSpPr>
        <p:spPr>
          <a:xfrm>
            <a:off x="433315" y="0"/>
            <a:ext cx="9145122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>
                <a:solidFill>
                  <a:srgbClr val="C00000"/>
                </a:solidFill>
              </a:rPr>
              <a:t> </a:t>
            </a:r>
            <a:r>
              <a:rPr lang="en-US" altLang="en-IN" sz="3200" b="1">
                <a:solidFill>
                  <a:srgbClr val="C00000"/>
                </a:solidFill>
              </a:rPr>
              <a:t>*</a:t>
            </a:r>
            <a:r>
              <a:rPr lang="en-US" altLang="en-IN" sz="3200" b="1">
                <a:solidFill>
                  <a:srgbClr val="0000FF"/>
                </a:solidFill>
              </a:rPr>
              <a:t>The matrix determiners the chromosome boundaries.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17" name="TextBox 1048616"/>
          <p:cNvSpPr txBox="1"/>
          <p:nvPr/>
        </p:nvSpPr>
        <p:spPr>
          <a:xfrm>
            <a:off x="0" y="1231566"/>
            <a:ext cx="9119005" cy="10566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008000"/>
                </a:solidFill>
              </a:rPr>
              <a:t>Chromonemata:-</a:t>
            </a:r>
            <a:r>
              <a:rPr lang="en-US" altLang="en-IN" sz="3200" b="1" u="none">
                <a:solidFill>
                  <a:srgbClr val="0000FF"/>
                </a:solidFill>
              </a:rPr>
              <a:t>The chromonemata consists of nucleoprotein.</a:t>
            </a:r>
            <a:endParaRPr lang="en-US" sz="2800">
              <a:solidFill>
                <a:srgbClr val="008000"/>
              </a:solidFill>
            </a:endParaRPr>
          </a:p>
        </p:txBody>
      </p:sp>
      <p:sp>
        <p:nvSpPr>
          <p:cNvPr id="1048618" name="TextBox 1048617"/>
          <p:cNvSpPr txBox="1"/>
          <p:nvPr/>
        </p:nvSpPr>
        <p:spPr>
          <a:xfrm>
            <a:off x="313408" y="2288204"/>
            <a:ext cx="9265029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2800">
                <a:solidFill>
                  <a:srgbClr val="000000"/>
                </a:solidFill>
              </a:rPr>
              <a:t>   </a:t>
            </a:r>
            <a:r>
              <a:rPr lang="en-US" altLang="en-IN" sz="3200">
                <a:solidFill>
                  <a:srgbClr val="C00000"/>
                </a:solidFill>
              </a:rPr>
              <a:t>*</a:t>
            </a:r>
            <a:r>
              <a:rPr lang="en-US" altLang="en-IN" sz="3200" b="1">
                <a:solidFill>
                  <a:srgbClr val="0000FF"/>
                </a:solidFill>
              </a:rPr>
              <a:t>It was a fibre like structure filament,  which is 800A thick </a:t>
            </a:r>
            <a:r>
              <a:rPr lang="en-US" altLang="en-IN" sz="3200" b="1" i="1" u="sng">
                <a:solidFill>
                  <a:srgbClr val="FF6600"/>
                </a:solidFill>
              </a:rPr>
              <a:t>Vejowski </a:t>
            </a:r>
            <a:r>
              <a:rPr lang="en-US" altLang="en-IN" sz="3200" b="1" i="0" u="none">
                <a:solidFill>
                  <a:srgbClr val="0000FF"/>
                </a:solidFill>
              </a:rPr>
              <a:t> named chromonemata.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19" name="TextBox 1048618"/>
          <p:cNvSpPr txBox="1"/>
          <p:nvPr/>
        </p:nvSpPr>
        <p:spPr>
          <a:xfrm>
            <a:off x="0" y="3428999"/>
            <a:ext cx="9184298" cy="1539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008000"/>
                </a:solidFill>
              </a:rPr>
              <a:t>Chromomere:- </a:t>
            </a:r>
            <a:r>
              <a:rPr lang="en-US" altLang="en-IN" sz="3200" b="1" u="none">
                <a:solidFill>
                  <a:srgbClr val="0000FF"/>
                </a:solidFill>
              </a:rPr>
              <a:t>Small granules like structure are found in chromonemata , which is called chromomere.</a:t>
            </a: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1048620" name="TextBox 1048619"/>
          <p:cNvSpPr txBox="1"/>
          <p:nvPr/>
        </p:nvSpPr>
        <p:spPr>
          <a:xfrm>
            <a:off x="313409" y="4968238"/>
            <a:ext cx="8766420" cy="15392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>
                <a:solidFill>
                  <a:srgbClr val="FF6600"/>
                </a:solidFill>
              </a:rPr>
              <a:t>*</a:t>
            </a:r>
            <a:r>
              <a:rPr lang="en-US" altLang="en-IN" sz="3200" b="1" i="1" u="sng">
                <a:solidFill>
                  <a:srgbClr val="FF6600"/>
                </a:solidFill>
              </a:rPr>
              <a:t>Balbioni</a:t>
            </a:r>
            <a:r>
              <a:rPr lang="en-US" altLang="en-IN" sz="3200" b="1" i="0" u="none">
                <a:solidFill>
                  <a:srgbClr val="0000FF"/>
                </a:solidFill>
              </a:rPr>
              <a:t> called the chromomere  the present granules like structure on chromonemata in the prophase stage.</a:t>
            </a:r>
            <a:endParaRPr lang="en-US" sz="2800">
              <a:solidFill>
                <a:srgbClr val="FF6600"/>
              </a:solidFill>
            </a:endParaRPr>
          </a:p>
        </p:txBody>
      </p:sp>
      <p:sp>
        <p:nvSpPr>
          <p:cNvPr id="1048621" name="TextBox 1048620"/>
          <p:cNvSpPr txBox="1"/>
          <p:nvPr/>
        </p:nvSpPr>
        <p:spPr>
          <a:xfrm>
            <a:off x="3183084" y="7850896"/>
            <a:ext cx="4000000" cy="5105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extBox 1048621"/>
          <p:cNvSpPr txBox="1"/>
          <p:nvPr/>
        </p:nvSpPr>
        <p:spPr>
          <a:xfrm>
            <a:off x="0" y="214127"/>
            <a:ext cx="9092888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008000"/>
                </a:solidFill>
              </a:rPr>
              <a:t>Centromere:- </a:t>
            </a:r>
            <a:r>
              <a:rPr lang="en-US" altLang="en-IN" sz="3200" b="1" u="none">
                <a:solidFill>
                  <a:srgbClr val="0000FF"/>
                </a:solidFill>
              </a:rPr>
              <a:t>Two the centromere is located in the middle of the chromosome.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23" name="TextBox 1048622"/>
          <p:cNvSpPr txBox="1"/>
          <p:nvPr/>
        </p:nvSpPr>
        <p:spPr>
          <a:xfrm>
            <a:off x="246992" y="1270766"/>
            <a:ext cx="8897007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>
                <a:solidFill>
                  <a:srgbClr val="C00000"/>
                </a:solidFill>
              </a:rPr>
              <a:t>* </a:t>
            </a:r>
            <a:r>
              <a:rPr lang="en-US" altLang="en-IN" sz="3200" b="1">
                <a:solidFill>
                  <a:srgbClr val="0000FF"/>
                </a:solidFill>
              </a:rPr>
              <a:t>The position of the centromere is ,this is the peculiarity of the chromosome.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24" name="TextBox 1048623"/>
          <p:cNvSpPr txBox="1"/>
          <p:nvPr/>
        </p:nvSpPr>
        <p:spPr>
          <a:xfrm>
            <a:off x="-112868" y="-4142156"/>
            <a:ext cx="9369737" cy="15392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008000"/>
                </a:solidFill>
              </a:rPr>
              <a:t>Secondary constriction:- </a:t>
            </a:r>
            <a:r>
              <a:rPr lang="en-US" altLang="en-IN" sz="3200" b="1" u="none">
                <a:solidFill>
                  <a:srgbClr val="0000FF"/>
                </a:solidFill>
              </a:rPr>
              <a:t>The addition of primary construction and centromere in chromosome , secondary constriction is found.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25" name="TextBox 1048624"/>
          <p:cNvSpPr txBox="1"/>
          <p:nvPr/>
        </p:nvSpPr>
        <p:spPr>
          <a:xfrm>
            <a:off x="246992" y="4087811"/>
            <a:ext cx="8992685" cy="15392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>
                <a:solidFill>
                  <a:srgbClr val="C00000"/>
                </a:solidFill>
              </a:rPr>
              <a:t>* </a:t>
            </a:r>
            <a:r>
              <a:rPr lang="en-US" altLang="en-IN" sz="3200" b="1">
                <a:solidFill>
                  <a:srgbClr val="0000FF"/>
                </a:solidFill>
              </a:rPr>
              <a:t>They are two types of secondary constriction:-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altLang="en-IN" sz="3200">
                <a:solidFill>
                  <a:srgbClr val="C00000"/>
                </a:solidFill>
              </a:rPr>
              <a:t>    </a:t>
            </a:r>
            <a:r>
              <a:rPr lang="en-US" altLang="en-IN" sz="3200" b="1">
                <a:solidFill>
                  <a:srgbClr val="0000FF"/>
                </a:solidFill>
              </a:rPr>
              <a:t>A -Secondary constrict-1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altLang="en-IN" sz="3200">
                <a:solidFill>
                  <a:srgbClr val="C00000"/>
                </a:solidFill>
              </a:rPr>
              <a:t>    </a:t>
            </a:r>
            <a:r>
              <a:rPr lang="en-US" altLang="en-IN" sz="3200" b="1">
                <a:solidFill>
                  <a:srgbClr val="0000FF"/>
                </a:solidFill>
              </a:rPr>
              <a:t>B- Secondary constriction-2</a:t>
            </a:r>
            <a:endParaRPr lang="en-US" sz="3200">
              <a:solidFill>
                <a:srgbClr val="C00000"/>
              </a:solidFill>
            </a:endParaRPr>
          </a:p>
        </p:txBody>
      </p:sp>
      <p:sp>
        <p:nvSpPr>
          <p:cNvPr id="1048626" name="TextBox 1048625"/>
          <p:cNvSpPr txBox="1"/>
          <p:nvPr/>
        </p:nvSpPr>
        <p:spPr>
          <a:xfrm>
            <a:off x="94072" y="5627049"/>
            <a:ext cx="9265722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008000"/>
                </a:solidFill>
              </a:rPr>
              <a:t>Telomere:- </a:t>
            </a:r>
            <a:r>
              <a:rPr lang="en-US" altLang="en-IN" sz="3200" b="1" u="none">
                <a:solidFill>
                  <a:srgbClr val="0000FF"/>
                </a:solidFill>
              </a:rPr>
              <a:t> The telomere displays the last part of the chromosome.</a:t>
            </a:r>
            <a:r>
              <a:rPr lang="en-US" altLang="en-IN" sz="3200" b="1" u="sng">
                <a:solidFill>
                  <a:srgbClr val="0000FF"/>
                </a:solidFill>
              </a:rPr>
              <a:t> 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48627" name="TextBox 1048626"/>
          <p:cNvSpPr txBox="1"/>
          <p:nvPr/>
        </p:nvSpPr>
        <p:spPr>
          <a:xfrm>
            <a:off x="0" y="2520631"/>
            <a:ext cx="9135705" cy="15392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008000"/>
                </a:solidFill>
              </a:rPr>
              <a:t>Secondary constriction:- </a:t>
            </a:r>
            <a:r>
              <a:rPr lang="en-US" altLang="en-IN" sz="3200" b="1" u="none">
                <a:solidFill>
                  <a:srgbClr val="0000FF"/>
                </a:solidFill>
              </a:rPr>
              <a:t>In addition of primary construction and centromere in chromosome, secondary constriction is found.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extBox 1048627"/>
          <p:cNvSpPr txBox="1"/>
          <p:nvPr/>
        </p:nvSpPr>
        <p:spPr>
          <a:xfrm>
            <a:off x="244683" y="195146"/>
            <a:ext cx="9031690" cy="5740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 i="1" u="sng">
                <a:solidFill>
                  <a:srgbClr val="FF6600"/>
                </a:solidFill>
              </a:rPr>
              <a:t>* Sc. Mular </a:t>
            </a:r>
            <a:r>
              <a:rPr lang="en-US" altLang="en-IN" sz="3200" b="0" i="0" u="none">
                <a:solidFill>
                  <a:srgbClr val="FF6600"/>
                </a:solidFill>
              </a:rPr>
              <a:t>  </a:t>
            </a:r>
            <a:r>
              <a:rPr lang="en-US" altLang="en-IN" sz="3200" b="1" i="0" u="none">
                <a:solidFill>
                  <a:srgbClr val="0000FF"/>
                </a:solidFill>
              </a:rPr>
              <a:t>named him telomere in(1938).</a:t>
            </a:r>
            <a:endParaRPr lang="en-US" sz="2800" b="1" i="1" u="sng">
              <a:solidFill>
                <a:srgbClr val="FF6600"/>
              </a:solidFill>
            </a:endParaRPr>
          </a:p>
        </p:txBody>
      </p:sp>
      <p:sp>
        <p:nvSpPr>
          <p:cNvPr id="1048629" name="TextBox 1048628"/>
          <p:cNvSpPr txBox="1"/>
          <p:nvPr/>
        </p:nvSpPr>
        <p:spPr>
          <a:xfrm>
            <a:off x="244683" y="925302"/>
            <a:ext cx="9148705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>
                <a:solidFill>
                  <a:srgbClr val="C00000"/>
                </a:solidFill>
              </a:rPr>
              <a:t>*</a:t>
            </a:r>
            <a:r>
              <a:rPr lang="en-US" altLang="en-IN" sz="3200" b="1">
                <a:solidFill>
                  <a:srgbClr val="0000FF"/>
                </a:solidFill>
              </a:rPr>
              <a:t>The telomere is formed by the DNA being 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3200" b="1">
                <a:solidFill>
                  <a:srgbClr val="0000FF"/>
                </a:solidFill>
              </a:rPr>
              <a:t> folded.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30" name="TextBox 1048629"/>
          <p:cNvSpPr txBox="1"/>
          <p:nvPr/>
        </p:nvSpPr>
        <p:spPr>
          <a:xfrm>
            <a:off x="1427842" y="2138058"/>
            <a:ext cx="7315455" cy="6883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Chemical composition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31" name="TextBox 1048630"/>
          <p:cNvSpPr txBox="1"/>
          <p:nvPr/>
        </p:nvSpPr>
        <p:spPr>
          <a:xfrm>
            <a:off x="0" y="2982513"/>
            <a:ext cx="9083697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l"/>
            </a:pPr>
            <a:r>
              <a:rPr lang="en-US" altLang="en-IN" sz="3200" b="1">
                <a:solidFill>
                  <a:srgbClr val="9933FF"/>
                </a:solidFill>
              </a:rPr>
              <a:t>The chromosome is made up of DNA , RAN ,and protein .</a:t>
            </a:r>
            <a:endParaRPr lang="en-US" sz="2800" b="1">
              <a:solidFill>
                <a:srgbClr val="9933FF"/>
              </a:solidFill>
            </a:endParaRPr>
          </a:p>
        </p:txBody>
      </p:sp>
      <p:sp>
        <p:nvSpPr>
          <p:cNvPr id="1048632" name="TextBox 1048631"/>
          <p:cNvSpPr txBox="1"/>
          <p:nvPr/>
        </p:nvSpPr>
        <p:spPr>
          <a:xfrm>
            <a:off x="0" y="4195267"/>
            <a:ext cx="9187711" cy="1539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 u="none">
                <a:solidFill>
                  <a:srgbClr val="36363D"/>
                </a:solidFill>
              </a:rPr>
              <a:t>  1-</a:t>
            </a:r>
            <a:r>
              <a:rPr lang="en-US" altLang="en-IN" sz="3200" b="1" u="sng">
                <a:solidFill>
                  <a:srgbClr val="36363D"/>
                </a:solidFill>
              </a:rPr>
              <a:t>DNA:- </a:t>
            </a:r>
            <a:r>
              <a:rPr lang="en-US" altLang="en-IN" sz="3200" b="1" u="none">
                <a:solidFill>
                  <a:srgbClr val="9933FF"/>
                </a:solidFill>
              </a:rPr>
              <a:t>DNA is an important part of the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3200" b="1" u="none">
                <a:solidFill>
                  <a:srgbClr val="9933FF"/>
                </a:solidFill>
              </a:rPr>
              <a:t>  chromosome , which make</a:t>
            </a:r>
            <a:r>
              <a:rPr lang="en-US" altLang="en-IN" sz="3200" b="0" u="none">
                <a:solidFill>
                  <a:srgbClr val="9933FF"/>
                </a:solidFill>
              </a:rPr>
              <a:t> </a:t>
            </a:r>
            <a:r>
              <a:rPr lang="en-US" altLang="en-IN" sz="3200" b="1" u="none">
                <a:solidFill>
                  <a:srgbClr val="9933FF"/>
                </a:solidFill>
              </a:rPr>
              <a:t>up 35% of the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2800">
                <a:solidFill>
                  <a:srgbClr val="000000"/>
                </a:solidFill>
              </a:rPr>
              <a:t>   </a:t>
            </a:r>
            <a:r>
              <a:rPr lang="en-US" altLang="en-IN" sz="3200" b="1">
                <a:solidFill>
                  <a:srgbClr val="9933FF"/>
                </a:solidFill>
              </a:rPr>
              <a:t>chromosome.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33" name="TextBox 1048632"/>
          <p:cNvSpPr txBox="1"/>
          <p:nvPr/>
        </p:nvSpPr>
        <p:spPr>
          <a:xfrm>
            <a:off x="0" y="5890621"/>
            <a:ext cx="9096699" cy="10566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36363D"/>
                </a:solidFill>
              </a:rPr>
              <a:t>  2-</a:t>
            </a:r>
            <a:r>
              <a:rPr lang="en-US" altLang="en-IN" sz="3200" b="1" u="sng">
                <a:solidFill>
                  <a:srgbClr val="36363D"/>
                </a:solidFill>
              </a:rPr>
              <a:t>RNA:- </a:t>
            </a:r>
            <a:r>
              <a:rPr lang="en-US" altLang="en-IN" sz="3200" b="1" u="none">
                <a:solidFill>
                  <a:srgbClr val="9933FF"/>
                </a:solidFill>
              </a:rPr>
              <a:t>RNA make up 5% of the chromosome. </a:t>
            </a:r>
            <a:endParaRPr lang="en-US" sz="2800">
              <a:solidFill>
                <a:srgbClr val="36363D"/>
              </a:solidFill>
            </a:endParaRPr>
          </a:p>
          <a:p>
            <a:r>
              <a:rPr lang="en-US" altLang="en-IN" sz="3200" b="1" u="sng">
                <a:solidFill>
                  <a:srgbClr val="36363D"/>
                </a:solidFill>
              </a:rPr>
              <a:t>   </a:t>
            </a:r>
            <a:r>
              <a:rPr lang="en-US" altLang="en-IN" sz="3200" b="1" u="sng">
                <a:solidFill>
                  <a:srgbClr val="9933FF"/>
                </a:solidFill>
              </a:rPr>
              <a:t>RAN is composed of r- RAN , t- RAN and</a:t>
            </a:r>
            <a:r>
              <a:rPr lang="en-US" altLang="en-IN" sz="3200" b="1" u="sng">
                <a:solidFill>
                  <a:srgbClr val="36363D"/>
                </a:solidFill>
              </a:rPr>
              <a:t> </a:t>
            </a:r>
            <a:endParaRPr lang="en-US" sz="2800">
              <a:solidFill>
                <a:srgbClr val="36363D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extBox 1048633"/>
          <p:cNvSpPr txBox="1"/>
          <p:nvPr/>
        </p:nvSpPr>
        <p:spPr>
          <a:xfrm>
            <a:off x="257681" y="201205"/>
            <a:ext cx="4000000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9933FF"/>
                </a:solidFill>
              </a:rPr>
              <a:t>  m- RNA.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35" name="TextBox 1048634"/>
          <p:cNvSpPr txBox="1"/>
          <p:nvPr/>
        </p:nvSpPr>
        <p:spPr>
          <a:xfrm>
            <a:off x="0" y="775244"/>
            <a:ext cx="9029242" cy="1539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36363D"/>
                </a:solidFill>
              </a:rPr>
              <a:t>Protein:- </a:t>
            </a:r>
            <a:r>
              <a:rPr lang="en-US" altLang="en-IN" sz="3200" b="1" u="none">
                <a:solidFill>
                  <a:srgbClr val="9933FF"/>
                </a:solidFill>
              </a:rPr>
              <a:t>Proteins  make up 60% of the chromosome. Proteins consists of histone and non histine protein. </a:t>
            </a:r>
            <a:endParaRPr lang="en-US" sz="2800" u="none">
              <a:solidFill>
                <a:srgbClr val="9933FF"/>
              </a:solidFill>
            </a:endParaRPr>
          </a:p>
        </p:txBody>
      </p:sp>
      <p:sp>
        <p:nvSpPr>
          <p:cNvPr id="1048636" name="TextBox 1048635"/>
          <p:cNvSpPr txBox="1"/>
          <p:nvPr/>
        </p:nvSpPr>
        <p:spPr>
          <a:xfrm>
            <a:off x="257680" y="2314483"/>
            <a:ext cx="8782965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 u="sng">
                <a:solidFill>
                  <a:srgbClr val="98CC00"/>
                </a:solidFill>
              </a:rPr>
              <a:t>A.-- His tone protein:- </a:t>
            </a:r>
            <a:r>
              <a:rPr lang="en-US" altLang="en-IN" sz="3200" b="1" u="none">
                <a:solidFill>
                  <a:srgbClr val="9933FF"/>
                </a:solidFill>
              </a:rPr>
              <a:t>Histone protein make up 55% of the chromosome.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37" name="TextBox 1048636"/>
          <p:cNvSpPr txBox="1"/>
          <p:nvPr/>
        </p:nvSpPr>
        <p:spPr>
          <a:xfrm>
            <a:off x="257681" y="3428999"/>
            <a:ext cx="8770002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 u="sng">
                <a:solidFill>
                  <a:srgbClr val="98CC00"/>
                </a:solidFill>
              </a:rPr>
              <a:t>B.-- Non his tone protein:-</a:t>
            </a:r>
            <a:r>
              <a:rPr lang="en-US" altLang="en-IN" sz="3200" b="1" u="none">
                <a:solidFill>
                  <a:srgbClr val="9933FF"/>
                </a:solidFill>
              </a:rPr>
              <a:t>Non histone protein make up 5% of the chromosome.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extBox 1048637"/>
          <p:cNvSpPr txBox="1"/>
          <p:nvPr/>
        </p:nvSpPr>
        <p:spPr>
          <a:xfrm>
            <a:off x="1488726" y="238561"/>
            <a:ext cx="7655273" cy="6883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Packaging of DNA </a:t>
            </a:r>
            <a:endParaRPr lang="en-US" sz="4000" b="1" u="sng">
              <a:solidFill>
                <a:srgbClr val="C00000"/>
              </a:solidFill>
            </a:endParaRPr>
          </a:p>
        </p:txBody>
      </p:sp>
      <p:sp>
        <p:nvSpPr>
          <p:cNvPr id="1048639" name="TextBox 1048638"/>
          <p:cNvSpPr txBox="1"/>
          <p:nvPr/>
        </p:nvSpPr>
        <p:spPr>
          <a:xfrm>
            <a:off x="212921" y="926900"/>
            <a:ext cx="8925546" cy="1691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2800">
                <a:solidFill>
                  <a:srgbClr val="000000"/>
                </a:solidFill>
              </a:rPr>
              <a:t>             </a:t>
            </a:r>
            <a:r>
              <a:rPr lang="en-US" altLang="en-IN" sz="3600" b="1" u="sng">
                <a:solidFill>
                  <a:srgbClr val="FF6600"/>
                </a:solidFill>
              </a:rPr>
              <a:t>" The process of the DNA chain being packed into the nucleus with the help of histone protein called DNA packaging. "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40" name="TextBox 1048639"/>
          <p:cNvSpPr txBox="1"/>
          <p:nvPr/>
        </p:nvSpPr>
        <p:spPr>
          <a:xfrm>
            <a:off x="1067460" y="3084829"/>
            <a:ext cx="8497802" cy="6883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DNA packaging of model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41" name="TextBox 1048640"/>
          <p:cNvSpPr txBox="1"/>
          <p:nvPr/>
        </p:nvSpPr>
        <p:spPr>
          <a:xfrm>
            <a:off x="406399" y="3773169"/>
            <a:ext cx="9158862" cy="15392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 u="sng">
                <a:solidFill>
                  <a:srgbClr val="FFC000"/>
                </a:solidFill>
              </a:rPr>
              <a:t>1:- Folded fiber model of DuPraw.</a:t>
            </a:r>
            <a:endParaRPr lang="en-US" sz="3200" b="1" u="sng">
              <a:solidFill>
                <a:srgbClr val="FFC000"/>
              </a:solidFill>
            </a:endParaRPr>
          </a:p>
          <a:p>
            <a:r>
              <a:rPr lang="en-US" altLang="en-IN" sz="3200" b="1" u="sng">
                <a:solidFill>
                  <a:srgbClr val="FFC000"/>
                </a:solidFill>
              </a:rPr>
              <a:t>2:- Nucleosome model </a:t>
            </a:r>
            <a:endParaRPr lang="en-US" sz="3200" b="1" u="sng">
              <a:solidFill>
                <a:srgbClr val="FFC000"/>
              </a:solidFill>
            </a:endParaRPr>
          </a:p>
          <a:p>
            <a:r>
              <a:rPr lang="en-US" altLang="en-IN" sz="3200" b="1" u="sng">
                <a:solidFill>
                  <a:srgbClr val="FFC000"/>
                </a:solidFill>
              </a:rPr>
              <a:t>3:- Solenoid model</a:t>
            </a:r>
            <a:endParaRPr lang="en-US" sz="3200" b="1" u="sng">
              <a:solidFill>
                <a:srgbClr val="FFC000"/>
              </a:solidFill>
            </a:endParaRPr>
          </a:p>
        </p:txBody>
      </p:sp>
      <p:sp>
        <p:nvSpPr>
          <p:cNvPr id="1048642" name="TextBox 1048641"/>
          <p:cNvSpPr txBox="1"/>
          <p:nvPr/>
        </p:nvSpPr>
        <p:spPr>
          <a:xfrm>
            <a:off x="212920" y="5312408"/>
            <a:ext cx="8745383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 u="sng">
                <a:solidFill>
                  <a:srgbClr val="9933FF"/>
                </a:solidFill>
              </a:rPr>
              <a:t>1:- Folded fiber model of DuPraw:- </a:t>
            </a:r>
            <a:r>
              <a:rPr lang="en-US" altLang="en-IN" sz="3200" b="1" u="none">
                <a:solidFill>
                  <a:srgbClr val="FFCB00"/>
                </a:solidFill>
              </a:rPr>
              <a:t>proposed by  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2800">
                <a:solidFill>
                  <a:srgbClr val="000000"/>
                </a:solidFill>
              </a:rPr>
              <a:t>     </a:t>
            </a:r>
            <a:r>
              <a:rPr lang="en-US" altLang="en-IN" sz="3200" b="1">
                <a:solidFill>
                  <a:srgbClr val="FFC000"/>
                </a:solidFill>
              </a:rPr>
              <a:t>DuPraw (1965).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43" name="TextBox 1048642"/>
          <p:cNvSpPr txBox="1"/>
          <p:nvPr/>
        </p:nvSpPr>
        <p:spPr>
          <a:xfrm>
            <a:off x="212920" y="6347460"/>
            <a:ext cx="8899622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C000"/>
                </a:solidFill>
              </a:rPr>
              <a:t>   *The details of chromosome structure acco -</a:t>
            </a:r>
            <a:endParaRPr lang="en-US" sz="3200" b="1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209715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65720" y="0"/>
            <a:ext cx="8962532" cy="3188329"/>
          </a:xfrm>
          <a:prstGeom prst="rect">
            <a:avLst/>
          </a:prstGeom>
        </p:spPr>
      </p:pic>
      <p:sp>
        <p:nvSpPr>
          <p:cNvPr id="1048644" name="TextBox 1048643"/>
          <p:cNvSpPr txBox="1"/>
          <p:nvPr/>
        </p:nvSpPr>
        <p:spPr>
          <a:xfrm>
            <a:off x="0" y="3429000"/>
            <a:ext cx="8977393" cy="5740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C000"/>
                </a:solidFill>
              </a:rPr>
              <a:t>  riding to the DuPraw model are as follow.</a:t>
            </a:r>
            <a:endParaRPr lang="en-US" sz="3200" b="1">
              <a:solidFill>
                <a:srgbClr val="FFC000"/>
              </a:solidFill>
            </a:endParaRPr>
          </a:p>
        </p:txBody>
      </p:sp>
      <p:sp>
        <p:nvSpPr>
          <p:cNvPr id="1048645" name="TextBox 1048644"/>
          <p:cNvSpPr txBox="1"/>
          <p:nvPr/>
        </p:nvSpPr>
        <p:spPr>
          <a:xfrm>
            <a:off x="265720" y="4003039"/>
            <a:ext cx="9003318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 u="none">
                <a:solidFill>
                  <a:srgbClr val="FFC000"/>
                </a:solidFill>
              </a:rPr>
              <a:t>* The 20 A  DNA double helix  , 56 microns long is spirally packed in protein to form a fibril.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46" name="TextBox 1048645"/>
          <p:cNvSpPr txBox="1"/>
          <p:nvPr/>
        </p:nvSpPr>
        <p:spPr>
          <a:xfrm>
            <a:off x="0" y="5059679"/>
            <a:ext cx="9094052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C000"/>
                </a:solidFill>
              </a:rPr>
              <a:t>  * The fibril if coiled would from a fibre 10 to 100 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2800">
                <a:solidFill>
                  <a:srgbClr val="000000"/>
                </a:solidFill>
              </a:rPr>
              <a:t>     </a:t>
            </a:r>
            <a:r>
              <a:rPr lang="en-US" altLang="en-IN" sz="3200" b="1">
                <a:solidFill>
                  <a:srgbClr val="FFC000"/>
                </a:solidFill>
              </a:rPr>
              <a:t>A  in diameter and 7 to 8 microns long 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47" name="TextBox 1048646"/>
          <p:cNvSpPr txBox="1"/>
          <p:nvPr/>
        </p:nvSpPr>
        <p:spPr>
          <a:xfrm>
            <a:off x="265719" y="6116318"/>
            <a:ext cx="8912584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C000"/>
                </a:solidFill>
              </a:rPr>
              <a:t>*This fibre is called the </a:t>
            </a:r>
            <a:r>
              <a:rPr lang="en-US" altLang="en-IN" sz="3200" b="1" i="1">
                <a:solidFill>
                  <a:srgbClr val="FFC000"/>
                </a:solidFill>
              </a:rPr>
              <a:t>Type A fibre. </a:t>
            </a:r>
            <a:r>
              <a:rPr lang="en-US" altLang="en-IN" sz="3200" b="1" i="0">
                <a:solidFill>
                  <a:srgbClr val="FFC000"/>
                </a:solidFill>
              </a:rPr>
              <a:t>The DNA is 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extBox 1048647"/>
          <p:cNvSpPr txBox="1"/>
          <p:nvPr/>
        </p:nvSpPr>
        <p:spPr>
          <a:xfrm>
            <a:off x="168506" y="194548"/>
            <a:ext cx="9249595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C000"/>
                </a:solidFill>
              </a:rPr>
              <a:t>  Packed inside the</a:t>
            </a:r>
            <a:r>
              <a:rPr lang="en-US" altLang="en-IN" sz="3200" b="1" i="1">
                <a:solidFill>
                  <a:srgbClr val="FFC000"/>
                </a:solidFill>
              </a:rPr>
              <a:t> Type A fibre </a:t>
            </a:r>
            <a:r>
              <a:rPr lang="en-US" altLang="en-IN" sz="3200" b="1" i="0">
                <a:solidFill>
                  <a:srgbClr val="FFC000"/>
                </a:solidFill>
              </a:rPr>
              <a:t>in a packing ratio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2800">
                <a:solidFill>
                  <a:srgbClr val="000000"/>
                </a:solidFill>
              </a:rPr>
              <a:t>   </a:t>
            </a:r>
            <a:r>
              <a:rPr lang="en-US" altLang="en-IN" sz="3200" b="1">
                <a:solidFill>
                  <a:srgbClr val="FFC000"/>
                </a:solidFill>
              </a:rPr>
              <a:t>of at least 6:1.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49" name="TextBox 1048648"/>
          <p:cNvSpPr txBox="1"/>
          <p:nvPr/>
        </p:nvSpPr>
        <p:spPr>
          <a:xfrm>
            <a:off x="362934" y="1251188"/>
            <a:ext cx="8860737" cy="1539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C000"/>
                </a:solidFill>
              </a:rPr>
              <a:t>* The </a:t>
            </a:r>
            <a:r>
              <a:rPr lang="en-US" altLang="en-IN" sz="3200" b="1" i="1">
                <a:solidFill>
                  <a:srgbClr val="FFC000"/>
                </a:solidFill>
              </a:rPr>
              <a:t>Type A fibre</a:t>
            </a:r>
            <a:r>
              <a:rPr lang="en-US" altLang="en-IN" sz="3200" b="1" i="0">
                <a:solidFill>
                  <a:srgbClr val="FFC000"/>
                </a:solidFill>
              </a:rPr>
              <a:t> is then in turn coiled in a packing ratio of 10:1 form a </a:t>
            </a:r>
            <a:r>
              <a:rPr lang="en-US" altLang="en-IN" sz="3200" b="1" i="1">
                <a:solidFill>
                  <a:srgbClr val="FFC000"/>
                </a:solidFill>
              </a:rPr>
              <a:t>Type B fibre</a:t>
            </a:r>
            <a:r>
              <a:rPr lang="en-US" altLang="en-IN" sz="3200" b="1" i="0">
                <a:solidFill>
                  <a:srgbClr val="FFC000"/>
                </a:solidFill>
              </a:rPr>
              <a:t> 200 to 250A in diameter.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50" name="TextBox 1048649"/>
          <p:cNvSpPr txBox="1"/>
          <p:nvPr/>
        </p:nvSpPr>
        <p:spPr>
          <a:xfrm>
            <a:off x="362934" y="2918460"/>
            <a:ext cx="8757041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C000"/>
                </a:solidFill>
              </a:rPr>
              <a:t>*The total packing ratio of DNA in the </a:t>
            </a:r>
            <a:r>
              <a:rPr lang="en-US" altLang="en-IN" sz="3200" b="1" i="1">
                <a:solidFill>
                  <a:srgbClr val="FFC000"/>
                </a:solidFill>
              </a:rPr>
              <a:t>Type B fibre</a:t>
            </a:r>
            <a:r>
              <a:rPr lang="en-US" altLang="en-IN" sz="3200" b="1" i="0">
                <a:solidFill>
                  <a:srgbClr val="FFC000"/>
                </a:solidFill>
              </a:rPr>
              <a:t> averages 56:1.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51" name="TextBox 1048650"/>
          <p:cNvSpPr txBox="1"/>
          <p:nvPr/>
        </p:nvSpPr>
        <p:spPr>
          <a:xfrm>
            <a:off x="362934" y="3975100"/>
            <a:ext cx="8795926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C000"/>
                </a:solidFill>
              </a:rPr>
              <a:t>* The 200 to 250A </a:t>
            </a:r>
            <a:r>
              <a:rPr lang="en-US" altLang="en-IN" sz="3200" b="1" i="1">
                <a:solidFill>
                  <a:srgbClr val="FFC000"/>
                </a:solidFill>
              </a:rPr>
              <a:t>Type B fibre</a:t>
            </a:r>
            <a:r>
              <a:rPr lang="en-US" altLang="en-IN" sz="3200" b="1" i="0">
                <a:solidFill>
                  <a:srgbClr val="FFC000"/>
                </a:solidFill>
              </a:rPr>
              <a:t>   is  extensively folded to form the chromatid.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52" name="TextBox 1048651"/>
          <p:cNvSpPr txBox="1"/>
          <p:nvPr/>
        </p:nvSpPr>
        <p:spPr>
          <a:xfrm>
            <a:off x="90733" y="4854456"/>
            <a:ext cx="9210709" cy="10566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9933FF"/>
                </a:solidFill>
              </a:rPr>
              <a:t>   </a:t>
            </a:r>
            <a:r>
              <a:rPr lang="en-US" altLang="en-IN" sz="3200" b="1" i="0" u="sng">
                <a:solidFill>
                  <a:srgbClr val="9933FF"/>
                </a:solidFill>
              </a:rPr>
              <a:t>2:- Nucleosome model:- </a:t>
            </a:r>
            <a:r>
              <a:rPr lang="en-US" altLang="en-IN" sz="3200" b="1" i="0" u="none">
                <a:solidFill>
                  <a:srgbClr val="993300"/>
                </a:solidFill>
              </a:rPr>
              <a:t>Proposed by Karnbarg 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2800">
                <a:solidFill>
                  <a:srgbClr val="000000"/>
                </a:solidFill>
              </a:rPr>
              <a:t>   </a:t>
            </a:r>
            <a:r>
              <a:rPr lang="en-US" altLang="en-IN" sz="3200" b="1">
                <a:solidFill>
                  <a:srgbClr val="993300"/>
                </a:solidFill>
              </a:rPr>
              <a:t>&amp; Thamas (1974).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53" name="TextBox 1048652"/>
          <p:cNvSpPr txBox="1"/>
          <p:nvPr/>
        </p:nvSpPr>
        <p:spPr>
          <a:xfrm>
            <a:off x="362933" y="5911094"/>
            <a:ext cx="8666307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993300"/>
                </a:solidFill>
              </a:rPr>
              <a:t>* DNA and histone protein  combine to complete the process of DNA packaging.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extBox 1048653"/>
          <p:cNvSpPr txBox="1"/>
          <p:nvPr/>
        </p:nvSpPr>
        <p:spPr>
          <a:xfrm>
            <a:off x="0" y="0"/>
            <a:ext cx="9003318" cy="20218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993300"/>
                </a:solidFill>
              </a:rPr>
              <a:t>    * DNA packaging consists of two types of </a:t>
            </a:r>
            <a:endParaRPr lang="en-US" sz="3200" b="1">
              <a:solidFill>
                <a:srgbClr val="993300"/>
              </a:solidFill>
            </a:endParaRPr>
          </a:p>
          <a:p>
            <a:r>
              <a:rPr lang="en-US" altLang="en-IN" sz="3200" b="1">
                <a:solidFill>
                  <a:srgbClr val="993300"/>
                </a:solidFill>
              </a:rPr>
              <a:t>     Composition- </a:t>
            </a:r>
            <a:endParaRPr lang="en-US" sz="3200" b="1">
              <a:solidFill>
                <a:srgbClr val="993300"/>
              </a:solidFill>
            </a:endParaRPr>
          </a:p>
          <a:p>
            <a:r>
              <a:rPr lang="en-US" altLang="en-IN" sz="3200" b="1">
                <a:solidFill>
                  <a:srgbClr val="993300"/>
                </a:solidFill>
              </a:rPr>
              <a:t>                           1.DNA </a:t>
            </a:r>
            <a:endParaRPr lang="en-US" sz="3200" b="1">
              <a:solidFill>
                <a:srgbClr val="993300"/>
              </a:solidFill>
            </a:endParaRPr>
          </a:p>
          <a:p>
            <a:r>
              <a:rPr lang="en-US" altLang="en-IN" sz="3200" b="1">
                <a:solidFill>
                  <a:srgbClr val="993300"/>
                </a:solidFill>
              </a:rPr>
              <a:t>                           2. Histone protein </a:t>
            </a:r>
            <a:endParaRPr lang="en-US" sz="3200" b="1">
              <a:solidFill>
                <a:srgbClr val="993300"/>
              </a:solidFill>
            </a:endParaRPr>
          </a:p>
        </p:txBody>
      </p:sp>
      <p:sp>
        <p:nvSpPr>
          <p:cNvPr id="1048655" name="TextBox 1048654"/>
          <p:cNvSpPr txBox="1"/>
          <p:nvPr/>
        </p:nvSpPr>
        <p:spPr>
          <a:xfrm>
            <a:off x="172389" y="2372361"/>
            <a:ext cx="9068128" cy="10566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993300"/>
                </a:solidFill>
              </a:rPr>
              <a:t>   *This is negative charge in the DNA in which 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2800">
                <a:solidFill>
                  <a:srgbClr val="000000"/>
                </a:solidFill>
              </a:rPr>
              <a:t>     </a:t>
            </a:r>
            <a:r>
              <a:rPr lang="en-US" altLang="en-IN" sz="3200" b="1">
                <a:solidFill>
                  <a:srgbClr val="993300"/>
                </a:solidFill>
              </a:rPr>
              <a:t>Phosphate group is present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56" name="TextBox 1048655"/>
          <p:cNvSpPr txBox="1"/>
          <p:nvPr/>
        </p:nvSpPr>
        <p:spPr>
          <a:xfrm>
            <a:off x="316617" y="3600192"/>
            <a:ext cx="8971611" cy="10566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2800">
                <a:solidFill>
                  <a:srgbClr val="993300"/>
                </a:solidFill>
              </a:rPr>
              <a:t>  </a:t>
            </a:r>
            <a:r>
              <a:rPr lang="en-US" altLang="en-IN" sz="3200" b="1">
                <a:solidFill>
                  <a:srgbClr val="993300"/>
                </a:solidFill>
              </a:rPr>
              <a:t>* This is positive change in the histone protein 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2800">
                <a:solidFill>
                  <a:srgbClr val="000000"/>
                </a:solidFill>
              </a:rPr>
              <a:t>    </a:t>
            </a:r>
            <a:r>
              <a:rPr lang="en-US" altLang="en-IN" sz="3200" b="1">
                <a:solidFill>
                  <a:srgbClr val="993300"/>
                </a:solidFill>
              </a:rPr>
              <a:t>in which orginine and histidine are present 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57" name="TextBox 1048656"/>
          <p:cNvSpPr txBox="1"/>
          <p:nvPr/>
        </p:nvSpPr>
        <p:spPr>
          <a:xfrm>
            <a:off x="427491" y="4828023"/>
            <a:ext cx="8860736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2800">
                <a:solidFill>
                  <a:srgbClr val="000000"/>
                </a:solidFill>
              </a:rPr>
              <a:t> </a:t>
            </a:r>
            <a:r>
              <a:rPr lang="en-US" altLang="en-IN" sz="3200" b="1">
                <a:solidFill>
                  <a:srgbClr val="993300"/>
                </a:solidFill>
              </a:rPr>
              <a:t>* Types of histone protein -H1, H2A, H2B, H3,H4. 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58" name="TextBox 1048657"/>
          <p:cNvSpPr txBox="1"/>
          <p:nvPr/>
        </p:nvSpPr>
        <p:spPr>
          <a:xfrm>
            <a:off x="172389" y="5661147"/>
            <a:ext cx="4479592" cy="5105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2800">
                <a:solidFill>
                  <a:srgbClr val="000000"/>
                </a:solidFill>
              </a:rPr>
              <a:t>   </a:t>
            </a:r>
            <a:r>
              <a:rPr lang="en-US" altLang="en-IN" sz="3200" b="1">
                <a:solidFill>
                  <a:srgbClr val="65FF65"/>
                </a:solidFill>
              </a:rPr>
              <a:t>   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59" name="TextBox 1048658"/>
          <p:cNvSpPr txBox="1"/>
          <p:nvPr/>
        </p:nvSpPr>
        <p:spPr>
          <a:xfrm>
            <a:off x="316616" y="5402063"/>
            <a:ext cx="4000000" cy="6883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65FF65"/>
                </a:solidFill>
              </a:rPr>
              <a:t>* Mechanism --</a:t>
            </a:r>
            <a:endParaRPr lang="en-US" sz="4000" b="1" u="sng">
              <a:solidFill>
                <a:srgbClr val="65FF65"/>
              </a:solidFill>
            </a:endParaRPr>
          </a:p>
        </p:txBody>
      </p:sp>
      <p:sp>
        <p:nvSpPr>
          <p:cNvPr id="1048660" name="TextBox 1048659"/>
          <p:cNvSpPr txBox="1"/>
          <p:nvPr/>
        </p:nvSpPr>
        <p:spPr>
          <a:xfrm>
            <a:off x="653176" y="5976101"/>
            <a:ext cx="8490824" cy="5740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* First , four protein multiplication of histone </a:t>
            </a:r>
            <a:endParaRPr lang="en-US" sz="280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57859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extBox 1048660"/>
          <p:cNvSpPr txBox="1"/>
          <p:nvPr/>
        </p:nvSpPr>
        <p:spPr>
          <a:xfrm>
            <a:off x="1780790" y="701620"/>
            <a:ext cx="4000000" cy="5105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endParaRPr lang="en-US" sz="2800">
              <a:solidFill>
                <a:srgbClr val="000000"/>
              </a:solidFill>
            </a:endParaRPr>
          </a:p>
        </p:txBody>
      </p:sp>
      <p:pic>
        <p:nvPicPr>
          <p:cNvPr id="2097161" name="Picture 209716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06970" y="0"/>
            <a:ext cx="9334182" cy="682899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extBox 1048661"/>
          <p:cNvSpPr txBox="1"/>
          <p:nvPr/>
        </p:nvSpPr>
        <p:spPr>
          <a:xfrm>
            <a:off x="187945" y="210447"/>
            <a:ext cx="8938507" cy="10566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   Protein H2A, H2B, H3, H4 leads to the forma- </a:t>
            </a:r>
            <a:endParaRPr lang="en-US" sz="3200" b="1">
              <a:solidFill>
                <a:srgbClr val="FF6600"/>
              </a:solidFill>
            </a:endParaRPr>
          </a:p>
          <a:p>
            <a:r>
              <a:rPr lang="en-US" altLang="en-IN" sz="3200" b="1">
                <a:solidFill>
                  <a:srgbClr val="FF6600"/>
                </a:solidFill>
              </a:rPr>
              <a:t>    tion of 8 proteins.   </a:t>
            </a:r>
            <a:endParaRPr lang="en-US" sz="3200" b="1">
              <a:solidFill>
                <a:srgbClr val="FF6600"/>
              </a:solidFill>
            </a:endParaRPr>
          </a:p>
        </p:txBody>
      </p:sp>
      <p:sp>
        <p:nvSpPr>
          <p:cNvPr id="1048663" name="TextBox 1048662"/>
          <p:cNvSpPr txBox="1"/>
          <p:nvPr/>
        </p:nvSpPr>
        <p:spPr>
          <a:xfrm>
            <a:off x="0" y="1267086"/>
            <a:ext cx="9003204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    *These 8 protein are arranged in a ball like str-</a:t>
            </a:r>
            <a:endParaRPr lang="en-US" sz="2800">
              <a:solidFill>
                <a:srgbClr val="000000"/>
              </a:solidFill>
            </a:endParaRPr>
          </a:p>
          <a:p>
            <a:r>
              <a:rPr lang="en-US" altLang="en-IN" sz="3200" b="1">
                <a:solidFill>
                  <a:srgbClr val="FF6600"/>
                </a:solidFill>
              </a:rPr>
              <a:t>      ucture called core protein.</a:t>
            </a:r>
            <a:r>
              <a:rPr lang="en-US" altLang="en-IN" sz="2800">
                <a:solidFill>
                  <a:srgbClr val="000000"/>
                </a:solidFill>
              </a:rPr>
              <a:t>       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64" name="TextBox 1048663"/>
          <p:cNvSpPr txBox="1"/>
          <p:nvPr/>
        </p:nvSpPr>
        <p:spPr>
          <a:xfrm>
            <a:off x="506480" y="2323727"/>
            <a:ext cx="8637520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* The DNA core wraps 1.75 parts of the protein.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65" name="TextBox 1048664"/>
          <p:cNvSpPr txBox="1"/>
          <p:nvPr/>
        </p:nvSpPr>
        <p:spPr>
          <a:xfrm>
            <a:off x="506479" y="2918460"/>
            <a:ext cx="8640383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* The protein of DNA inside the core protein remains wrapped 146 BP  is found in that DNA.</a:t>
            </a:r>
            <a:endParaRPr lang="en-US" sz="3200" b="1">
              <a:solidFill>
                <a:srgbClr val="FF6600"/>
              </a:solidFill>
            </a:endParaRPr>
          </a:p>
        </p:txBody>
      </p:sp>
      <p:sp>
        <p:nvSpPr>
          <p:cNvPr id="1048666" name="TextBox 1048665"/>
          <p:cNvSpPr txBox="1"/>
          <p:nvPr/>
        </p:nvSpPr>
        <p:spPr>
          <a:xfrm>
            <a:off x="421260" y="3975100"/>
            <a:ext cx="8471878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* The core protein and nucleoprotein together form the Nucleosome.</a:t>
            </a:r>
            <a:endParaRPr lang="en-US" sz="3200" b="1">
              <a:solidFill>
                <a:srgbClr val="FF6600"/>
              </a:solidFill>
            </a:endParaRPr>
          </a:p>
        </p:txBody>
      </p:sp>
      <p:sp>
        <p:nvSpPr>
          <p:cNvPr id="1048667" name="TextBox 1048666"/>
          <p:cNvSpPr txBox="1"/>
          <p:nvPr/>
        </p:nvSpPr>
        <p:spPr>
          <a:xfrm>
            <a:off x="330528" y="5177894"/>
            <a:ext cx="8562610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 * The two strands of DNA bind to the histone protein H1 , which is called </a:t>
            </a:r>
            <a:r>
              <a:rPr lang="en-US" altLang="en-IN" sz="3200" b="1" i="0" u="sng">
                <a:solidFill>
                  <a:srgbClr val="FF6600"/>
                </a:solidFill>
              </a:rPr>
              <a:t>linker protein.</a:t>
            </a:r>
            <a:endParaRPr lang="en-US" sz="3200" b="1">
              <a:solidFill>
                <a:srgbClr val="FF6600"/>
              </a:solidFill>
            </a:endParaRPr>
          </a:p>
        </p:txBody>
      </p:sp>
      <p:sp>
        <p:nvSpPr>
          <p:cNvPr id="1048668" name="TextBox 1048667"/>
          <p:cNvSpPr txBox="1"/>
          <p:nvPr/>
        </p:nvSpPr>
        <p:spPr>
          <a:xfrm>
            <a:off x="501602" y="6234533"/>
            <a:ext cx="8510763" cy="5740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* The DNA that is used for binding is called 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209716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8060" y="0"/>
            <a:ext cx="889594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extBox 1048668"/>
          <p:cNvSpPr txBox="1"/>
          <p:nvPr/>
        </p:nvSpPr>
        <p:spPr>
          <a:xfrm>
            <a:off x="368465" y="233458"/>
            <a:ext cx="8620939" cy="5740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 i="0" u="sng">
                <a:solidFill>
                  <a:srgbClr val="FF6600"/>
                </a:solidFill>
              </a:rPr>
              <a:t>linker DNA,</a:t>
            </a:r>
            <a:r>
              <a:rPr lang="en-US" altLang="en-IN" sz="3200" b="1" i="0" u="none">
                <a:solidFill>
                  <a:srgbClr val="FF6600"/>
                </a:solidFill>
              </a:rPr>
              <a:t> linker DNA is found to be 54 BP.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70" name="TextBox 1048669"/>
          <p:cNvSpPr txBox="1"/>
          <p:nvPr/>
        </p:nvSpPr>
        <p:spPr>
          <a:xfrm>
            <a:off x="368465" y="807497"/>
            <a:ext cx="8847775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* The Nucleosome and H1 protein together constitute the chromatosome.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71" name="TextBox 1048670"/>
          <p:cNvSpPr txBox="1"/>
          <p:nvPr/>
        </p:nvSpPr>
        <p:spPr>
          <a:xfrm>
            <a:off x="368465" y="1864137"/>
            <a:ext cx="8575573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* 146 BP is found in chromatosome.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72" name="TextBox 1048671"/>
          <p:cNvSpPr txBox="1"/>
          <p:nvPr/>
        </p:nvSpPr>
        <p:spPr>
          <a:xfrm>
            <a:off x="0" y="2438175"/>
            <a:ext cx="9016280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   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73" name="TextBox 1048672"/>
          <p:cNvSpPr txBox="1"/>
          <p:nvPr/>
        </p:nvSpPr>
        <p:spPr>
          <a:xfrm>
            <a:off x="0" y="2438175"/>
            <a:ext cx="8917260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9933FF"/>
                </a:solidFill>
              </a:rPr>
              <a:t>   </a:t>
            </a:r>
            <a:r>
              <a:rPr lang="en-US" altLang="en-IN" sz="3200" b="1" u="sng">
                <a:solidFill>
                  <a:srgbClr val="9933FF"/>
                </a:solidFill>
              </a:rPr>
              <a:t>3:- Solenoid model :- </a:t>
            </a:r>
            <a:r>
              <a:rPr lang="en-US" altLang="en-IN" sz="3200" b="1" u="none">
                <a:solidFill>
                  <a:srgbClr val="FF6600"/>
                </a:solidFill>
              </a:rPr>
              <a:t>The 6 Nucleosome cond- </a:t>
            </a:r>
            <a:endParaRPr lang="en-US" sz="3200" b="1">
              <a:solidFill>
                <a:srgbClr val="9933FF"/>
              </a:solidFill>
            </a:endParaRPr>
          </a:p>
          <a:p>
            <a:r>
              <a:rPr lang="en-US" altLang="en-IN" sz="3200" b="1">
                <a:solidFill>
                  <a:srgbClr val="9933FF"/>
                </a:solidFill>
              </a:rPr>
              <a:t>    </a:t>
            </a:r>
            <a:r>
              <a:rPr lang="en-US" altLang="en-IN" sz="3200" b="1">
                <a:solidFill>
                  <a:srgbClr val="FF6600"/>
                </a:solidFill>
              </a:rPr>
              <a:t>ense to form the Solenoid.    </a:t>
            </a:r>
            <a:endParaRPr lang="en-US" sz="3200" b="1">
              <a:solidFill>
                <a:srgbClr val="9933FF"/>
              </a:solidFill>
            </a:endParaRPr>
          </a:p>
        </p:txBody>
      </p:sp>
      <p:sp>
        <p:nvSpPr>
          <p:cNvPr id="1048674" name="TextBox 1048673"/>
          <p:cNvSpPr txBox="1"/>
          <p:nvPr/>
        </p:nvSpPr>
        <p:spPr>
          <a:xfrm>
            <a:off x="368464" y="3586252"/>
            <a:ext cx="8834812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* The Solenoid condense to form the super Solenoid.</a:t>
            </a:r>
            <a:endParaRPr lang="en-US" sz="3200" b="1">
              <a:solidFill>
                <a:srgbClr val="FF6600"/>
              </a:solidFill>
            </a:endParaRPr>
          </a:p>
        </p:txBody>
      </p:sp>
      <p:sp>
        <p:nvSpPr>
          <p:cNvPr id="1048675" name="TextBox 1048674"/>
          <p:cNvSpPr txBox="1"/>
          <p:nvPr/>
        </p:nvSpPr>
        <p:spPr>
          <a:xfrm>
            <a:off x="485122" y="4824345"/>
            <a:ext cx="8601496" cy="5740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2800">
                <a:solidFill>
                  <a:srgbClr val="000000"/>
                </a:solidFill>
              </a:rPr>
              <a:t> </a:t>
            </a:r>
            <a:r>
              <a:rPr lang="en-US" altLang="en-IN" sz="3200" b="1">
                <a:solidFill>
                  <a:srgbClr val="FF6600"/>
                </a:solidFill>
              </a:rPr>
              <a:t>*Super Solenoid condense to form chromatid. 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76" name="TextBox 1048675"/>
          <p:cNvSpPr txBox="1"/>
          <p:nvPr/>
        </p:nvSpPr>
        <p:spPr>
          <a:xfrm>
            <a:off x="508140" y="5579837"/>
            <a:ext cx="8374412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FF6600"/>
                </a:solidFill>
              </a:rPr>
              <a:t>* The 2 chromatid together form the chromosome.</a:t>
            </a:r>
            <a:endParaRPr lang="en-US" sz="3200" b="1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extBox 1048676"/>
          <p:cNvSpPr txBox="1"/>
          <p:nvPr/>
        </p:nvSpPr>
        <p:spPr>
          <a:xfrm>
            <a:off x="251807" y="236387"/>
            <a:ext cx="8770002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u="sng">
                <a:solidFill>
                  <a:srgbClr val="800000"/>
                </a:solidFill>
              </a:rPr>
              <a:t>Important of chromosome:- </a:t>
            </a:r>
            <a:r>
              <a:rPr lang="en-US" altLang="en-IN" sz="3200" b="1" u="none">
                <a:solidFill>
                  <a:srgbClr val="CC99FF"/>
                </a:solidFill>
              </a:rPr>
              <a:t>1) It is genetic material of organism.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78" name="TextBox 1048677"/>
          <p:cNvSpPr txBox="1"/>
          <p:nvPr/>
        </p:nvSpPr>
        <p:spPr>
          <a:xfrm>
            <a:off x="636808" y="1429612"/>
            <a:ext cx="8601497" cy="1539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hi" sz="3200" b="1">
                <a:solidFill>
                  <a:srgbClr val="CC99FF"/>
                </a:solidFill>
              </a:rPr>
              <a:t>* </a:t>
            </a:r>
            <a:r>
              <a:rPr lang="en-US" altLang="en-IN" sz="3200" b="1">
                <a:solidFill>
                  <a:srgbClr val="CC99FF"/>
                </a:solidFill>
              </a:rPr>
              <a:t>The chromosome serves to transport the genetic material form one generation to anothe.</a:t>
            </a:r>
            <a:endParaRPr lang="en-US" sz="2800">
              <a:solidFill>
                <a:srgbClr val="CC99FF"/>
              </a:solidFill>
            </a:endParaRPr>
          </a:p>
        </p:txBody>
      </p:sp>
      <p:sp>
        <p:nvSpPr>
          <p:cNvPr id="1048679" name="TextBox 1048678"/>
          <p:cNvSpPr txBox="1"/>
          <p:nvPr/>
        </p:nvSpPr>
        <p:spPr>
          <a:xfrm>
            <a:off x="1910939" y="3173729"/>
            <a:ext cx="5503588" cy="6883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Conclusion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80" name="TextBox 1048679"/>
          <p:cNvSpPr txBox="1"/>
          <p:nvPr/>
        </p:nvSpPr>
        <p:spPr>
          <a:xfrm>
            <a:off x="251806" y="3862069"/>
            <a:ext cx="8847774" cy="2504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6600CC"/>
                </a:solidFill>
              </a:rPr>
              <a:t>The above study show that the nucleus of all living organism is found to have a thread like structure called the chromosome, which acts to transfer  genetic material form one generation to another.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TextBox 1048739"/>
          <p:cNvSpPr txBox="1"/>
          <p:nvPr/>
        </p:nvSpPr>
        <p:spPr>
          <a:xfrm>
            <a:off x="3214046" y="156522"/>
            <a:ext cx="2715907" cy="6883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Reference 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741" name="TextBox 1048740"/>
          <p:cNvSpPr txBox="1"/>
          <p:nvPr/>
        </p:nvSpPr>
        <p:spPr>
          <a:xfrm>
            <a:off x="152978" y="844861"/>
            <a:ext cx="8838042" cy="2987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>
                <a:solidFill>
                  <a:srgbClr val="9933FF"/>
                </a:solidFill>
              </a:rPr>
              <a:t>1:-Book name - Fundamentals of genetics.</a:t>
            </a:r>
            <a:endParaRPr lang="en-US" sz="3200" b="1">
              <a:solidFill>
                <a:srgbClr val="9933FF"/>
              </a:solidFill>
            </a:endParaRPr>
          </a:p>
          <a:p>
            <a:pPr marL="0" indent="0">
              <a:buNone/>
            </a:pPr>
            <a:r>
              <a:rPr lang="en-US" altLang="en-IN" sz="3200" b="1">
                <a:solidFill>
                  <a:srgbClr val="9933FF"/>
                </a:solidFill>
              </a:rPr>
              <a:t>     2:-Written by - B.D. Singh ( professor).</a:t>
            </a:r>
            <a:endParaRPr lang="en-US" sz="3200" b="1">
              <a:solidFill>
                <a:srgbClr val="9933FF"/>
              </a:solidFill>
            </a:endParaRPr>
          </a:p>
          <a:p>
            <a:pPr marL="0" indent="0">
              <a:buNone/>
            </a:pPr>
            <a:r>
              <a:rPr lang="en-US" altLang="en-IN" sz="3200" b="1">
                <a:solidFill>
                  <a:srgbClr val="9933FF"/>
                </a:solidFill>
              </a:rPr>
              <a:t>     3:-Edition - 1st edition 1992  ,2nd edition </a:t>
            </a:r>
            <a:endParaRPr lang="en-US" sz="3200" b="1">
              <a:solidFill>
                <a:srgbClr val="9933FF"/>
              </a:solidFill>
            </a:endParaRPr>
          </a:p>
          <a:p>
            <a:pPr marL="0" indent="0">
              <a:buNone/>
            </a:pPr>
            <a:r>
              <a:rPr lang="en-US" altLang="en-IN" sz="3200" b="1">
                <a:solidFill>
                  <a:srgbClr val="9933FF"/>
                </a:solidFill>
              </a:rPr>
              <a:t>                         1995 , 3 rd edition 1997.</a:t>
            </a:r>
            <a:endParaRPr lang="en-US" sz="3200" b="1">
              <a:solidFill>
                <a:srgbClr val="9933FF"/>
              </a:solidFill>
            </a:endParaRPr>
          </a:p>
          <a:p>
            <a:pPr marL="0" indent="0">
              <a:buNone/>
            </a:pPr>
            <a:r>
              <a:rPr lang="en-US" altLang="en-IN" sz="3200" b="1">
                <a:solidFill>
                  <a:srgbClr val="9933FF"/>
                </a:solidFill>
              </a:rPr>
              <a:t>     4:- Published by - Kalyani bublisher (head -</a:t>
            </a:r>
            <a:endParaRPr lang="en-US" sz="3200" b="1">
              <a:solidFill>
                <a:srgbClr val="9933FF"/>
              </a:solidFill>
            </a:endParaRPr>
          </a:p>
          <a:p>
            <a:pPr marL="0" indent="0">
              <a:buNone/>
            </a:pPr>
            <a:r>
              <a:rPr lang="en-US" altLang="en-IN" sz="3200" b="1">
                <a:solidFill>
                  <a:srgbClr val="9933FF"/>
                </a:solidFill>
              </a:rPr>
              <a:t>                          office).</a:t>
            </a:r>
            <a:endParaRPr lang="en-US" sz="3200" b="1">
              <a:solidFill>
                <a:srgbClr val="9933FF"/>
              </a:solidFill>
            </a:endParaRPr>
          </a:p>
        </p:txBody>
      </p:sp>
      <p:sp>
        <p:nvSpPr>
          <p:cNvPr id="1048742" name="TextBox 1048741"/>
          <p:cNvSpPr txBox="1"/>
          <p:nvPr/>
        </p:nvSpPr>
        <p:spPr>
          <a:xfrm>
            <a:off x="152978" y="4011141"/>
            <a:ext cx="8915866" cy="25044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>
                <a:solidFill>
                  <a:srgbClr val="D66565"/>
                </a:solidFill>
              </a:rPr>
              <a:t>1:- Book name -Book name - Cell biology.</a:t>
            </a:r>
            <a:endParaRPr lang="en-US" sz="28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IN" sz="3200" b="1">
                <a:solidFill>
                  <a:srgbClr val="D66565"/>
                </a:solidFill>
              </a:rPr>
              <a:t>     2:- Written by - Dr. C.B. powar.</a:t>
            </a:r>
            <a:endParaRPr lang="en-US" sz="28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IN" sz="2800">
                <a:solidFill>
                  <a:srgbClr val="000000"/>
                </a:solidFill>
              </a:rPr>
              <a:t>      </a:t>
            </a:r>
            <a:r>
              <a:rPr lang="en-US" altLang="en-IN" sz="3200" b="1">
                <a:solidFill>
                  <a:srgbClr val="D66565"/>
                </a:solidFill>
              </a:rPr>
              <a:t>3:- Edition -  1st edition 1977,  2nd edition </a:t>
            </a:r>
            <a:endParaRPr lang="en-US" sz="28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IN" sz="2800">
                <a:solidFill>
                  <a:srgbClr val="000000"/>
                </a:solidFill>
              </a:rPr>
              <a:t>                            </a:t>
            </a:r>
            <a:r>
              <a:rPr lang="en-US" altLang="en-IN" sz="3200" b="1">
                <a:solidFill>
                  <a:srgbClr val="D66565"/>
                </a:solidFill>
              </a:rPr>
              <a:t>1981.</a:t>
            </a:r>
            <a:endParaRPr lang="en-US" sz="28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IN" sz="2800">
                <a:solidFill>
                  <a:srgbClr val="000000"/>
                </a:solidFill>
              </a:rPr>
              <a:t>     </a:t>
            </a:r>
            <a:r>
              <a:rPr lang="en-US" altLang="en-IN" sz="3200" b="1">
                <a:solidFill>
                  <a:srgbClr val="D66565"/>
                </a:solidFill>
              </a:rPr>
              <a:t>4:- Published by - Himalaya publishing house.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TextBox 1048744"/>
          <p:cNvSpPr txBox="1"/>
          <p:nvPr/>
        </p:nvSpPr>
        <p:spPr>
          <a:xfrm>
            <a:off x="2468234" y="7479206"/>
            <a:ext cx="2884527" cy="751839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en-IN" sz="4400" b="1" u="sng">
                <a:solidFill>
                  <a:srgbClr val="000080"/>
                </a:solidFill>
              </a:rPr>
              <a:t>Thank you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746" name="TextBox 1048745"/>
          <p:cNvSpPr txBox="1"/>
          <p:nvPr/>
        </p:nvSpPr>
        <p:spPr>
          <a:xfrm>
            <a:off x="1326820" y="2713287"/>
            <a:ext cx="5893711" cy="1513839"/>
          </a:xfrm>
          <a:prstGeom prst="rect">
            <a:avLst/>
          </a:prstGeom>
          <a:solidFill>
            <a:srgbClr val="FFCC99"/>
          </a:solidFill>
          <a:ln>
            <a:solidFill>
              <a:srgbClr val="FFC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en-IN" sz="9600" b="1" u="sng">
                <a:solidFill>
                  <a:srgbClr val="000080"/>
                </a:solidFill>
              </a:rPr>
              <a:t>Thank you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extBox 1048585"/>
          <p:cNvSpPr txBox="1"/>
          <p:nvPr/>
        </p:nvSpPr>
        <p:spPr>
          <a:xfrm>
            <a:off x="2130996" y="156526"/>
            <a:ext cx="6795897" cy="6883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Introduction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587" name="TextBox 1048586"/>
          <p:cNvSpPr txBox="1"/>
          <p:nvPr/>
        </p:nvSpPr>
        <p:spPr>
          <a:xfrm>
            <a:off x="33571" y="987149"/>
            <a:ext cx="9110427" cy="1539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>
                <a:solidFill>
                  <a:srgbClr val="6600CC"/>
                </a:solidFill>
              </a:rPr>
              <a:t>The nucleus of all living organisms if found to have a thread like structure called a chromosome.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588" name="TextBox 1048587"/>
          <p:cNvSpPr txBox="1"/>
          <p:nvPr/>
        </p:nvSpPr>
        <p:spPr>
          <a:xfrm>
            <a:off x="33571" y="2372360"/>
            <a:ext cx="9279044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>
                <a:solidFill>
                  <a:srgbClr val="6600CC"/>
                </a:solidFill>
              </a:rPr>
              <a:t>The chromosome is clearly visible in metaphase stage.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589" name="TextBox 1048588"/>
          <p:cNvSpPr txBox="1"/>
          <p:nvPr/>
        </p:nvSpPr>
        <p:spPr>
          <a:xfrm>
            <a:off x="33571" y="3428999"/>
            <a:ext cx="8863984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>
                <a:solidFill>
                  <a:srgbClr val="6600CC"/>
                </a:solidFill>
              </a:rPr>
              <a:t>In the interphase stage chromosome appears as chromatin. 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590" name="TextBox 1048589"/>
          <p:cNvSpPr txBox="1"/>
          <p:nvPr/>
        </p:nvSpPr>
        <p:spPr>
          <a:xfrm>
            <a:off x="130995" y="4485638"/>
            <a:ext cx="8915865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>
                <a:solidFill>
                  <a:srgbClr val="6600CC"/>
                </a:solidFill>
              </a:rPr>
              <a:t>The capacity of self duplication is found in the chromosome.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591" name="TextBox 1048590"/>
          <p:cNvSpPr txBox="1"/>
          <p:nvPr/>
        </p:nvSpPr>
        <p:spPr>
          <a:xfrm>
            <a:off x="130996" y="5542277"/>
            <a:ext cx="9029380" cy="5740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>
                <a:solidFill>
                  <a:srgbClr val="6600CC"/>
                </a:solidFill>
              </a:rPr>
              <a:t>The chromosome is called heredity vehicle.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extBox 1048591"/>
          <p:cNvSpPr txBox="1"/>
          <p:nvPr/>
        </p:nvSpPr>
        <p:spPr>
          <a:xfrm>
            <a:off x="3332254" y="208060"/>
            <a:ext cx="2479490" cy="6883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History </a:t>
            </a:r>
            <a:endParaRPr lang="en-US" sz="4000" b="1" u="sng">
              <a:solidFill>
                <a:srgbClr val="C00000"/>
              </a:solidFill>
            </a:endParaRPr>
          </a:p>
        </p:txBody>
      </p:sp>
      <p:sp>
        <p:nvSpPr>
          <p:cNvPr id="1048593" name="TextBox 1048592"/>
          <p:cNvSpPr txBox="1"/>
          <p:nvPr/>
        </p:nvSpPr>
        <p:spPr>
          <a:xfrm>
            <a:off x="0" y="1005990"/>
            <a:ext cx="9081364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charset="2"/>
              <a:buChar char="u"/>
            </a:pPr>
            <a:r>
              <a:rPr lang="en-US" altLang="en-IN" sz="3200" b="1" u="none">
                <a:solidFill>
                  <a:srgbClr val="D66565"/>
                </a:solidFill>
              </a:rPr>
              <a:t>In </a:t>
            </a:r>
            <a:r>
              <a:rPr lang="en-US" altLang="en-IN" sz="3200" b="1" i="1" u="sng">
                <a:solidFill>
                  <a:srgbClr val="0000FF"/>
                </a:solidFill>
              </a:rPr>
              <a:t>Hofmeister(1848) </a:t>
            </a:r>
            <a:r>
              <a:rPr lang="en-US" altLang="en-IN" sz="3200" b="1" i="0" u="none">
                <a:solidFill>
                  <a:srgbClr val="D66565"/>
                </a:solidFill>
              </a:rPr>
              <a:t> , the Chromosome was observed in the nucleus of the </a:t>
            </a:r>
            <a:r>
              <a:rPr lang="en-US" altLang="en-IN" sz="3200" b="1" i="0" u="sng">
                <a:solidFill>
                  <a:srgbClr val="D66565"/>
                </a:solidFill>
              </a:rPr>
              <a:t>Tradescantia</a:t>
            </a:r>
            <a:endParaRPr lang="en-US" sz="3200" b="1" u="sng">
              <a:solidFill>
                <a:srgbClr val="D66565"/>
              </a:solidFill>
            </a:endParaRPr>
          </a:p>
        </p:txBody>
      </p:sp>
      <p:sp>
        <p:nvSpPr>
          <p:cNvPr id="1048594" name="TextBox 1048593"/>
          <p:cNvSpPr txBox="1"/>
          <p:nvPr/>
        </p:nvSpPr>
        <p:spPr>
          <a:xfrm>
            <a:off x="518659" y="2045859"/>
            <a:ext cx="7742795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D66565"/>
                </a:solidFill>
              </a:rPr>
              <a:t>pollen mother cell.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595" name="TextBox 1048594"/>
          <p:cNvSpPr txBox="1"/>
          <p:nvPr/>
        </p:nvSpPr>
        <p:spPr>
          <a:xfrm>
            <a:off x="0" y="2659380"/>
            <a:ext cx="9081364" cy="1539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>
                <a:solidFill>
                  <a:srgbClr val="D66565"/>
                </a:solidFill>
              </a:rPr>
              <a:t>In</a:t>
            </a:r>
            <a:r>
              <a:rPr lang="en-US" altLang="en-IN" sz="3200" b="1" i="1" u="sng">
                <a:solidFill>
                  <a:srgbClr val="0000FF"/>
                </a:solidFill>
              </a:rPr>
              <a:t> Strasburger(1857) </a:t>
            </a:r>
            <a:r>
              <a:rPr lang="en-US" altLang="en-IN" sz="3200" b="1" i="0" u="none">
                <a:solidFill>
                  <a:srgbClr val="D66565"/>
                </a:solidFill>
              </a:rPr>
              <a:t>, describe the thread like filamentous structure that appeared at the time of cell division .</a:t>
            </a:r>
            <a:endParaRPr lang="en-US" sz="2800">
              <a:solidFill>
                <a:srgbClr val="D66565"/>
              </a:solidFill>
            </a:endParaRPr>
          </a:p>
        </p:txBody>
      </p:sp>
      <p:sp>
        <p:nvSpPr>
          <p:cNvPr id="1048596" name="TextBox 1048595"/>
          <p:cNvSpPr txBox="1"/>
          <p:nvPr/>
        </p:nvSpPr>
        <p:spPr>
          <a:xfrm>
            <a:off x="0" y="4198620"/>
            <a:ext cx="9289297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none">
                <a:solidFill>
                  <a:srgbClr val="D66565"/>
                </a:solidFill>
              </a:rPr>
              <a:t>In </a:t>
            </a:r>
            <a:r>
              <a:rPr lang="en-US" altLang="en-IN" sz="3200" b="1" i="1" u="sng">
                <a:solidFill>
                  <a:srgbClr val="0000FF"/>
                </a:solidFill>
              </a:rPr>
              <a:t>Waldeyer (1888) </a:t>
            </a:r>
            <a:r>
              <a:rPr lang="en-US" altLang="en-IN" sz="3200" b="1" i="0" u="none">
                <a:solidFill>
                  <a:srgbClr val="D66565"/>
                </a:solidFill>
              </a:rPr>
              <a:t>,this thread like structure was named chromosome. </a:t>
            </a:r>
            <a:r>
              <a:rPr lang="en-US" altLang="en-IN" sz="3200" b="1" i="1" u="sng">
                <a:solidFill>
                  <a:srgbClr val="D66565"/>
                </a:solidFill>
              </a:rPr>
              <a:t> </a:t>
            </a:r>
            <a:endParaRPr lang="en-US" sz="2800">
              <a:solidFill>
                <a:srgbClr val="D6656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extBox 1048596"/>
          <p:cNvSpPr txBox="1"/>
          <p:nvPr/>
        </p:nvSpPr>
        <p:spPr>
          <a:xfrm>
            <a:off x="2610985" y="215594"/>
            <a:ext cx="3103288" cy="6883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Definition</a:t>
            </a:r>
            <a:endParaRPr lang="en-US" sz="4000">
              <a:solidFill>
                <a:srgbClr val="C00000"/>
              </a:solidFill>
            </a:endParaRPr>
          </a:p>
        </p:txBody>
      </p:sp>
      <p:sp>
        <p:nvSpPr>
          <p:cNvPr id="1048598" name="TextBox 1048597"/>
          <p:cNvSpPr txBox="1"/>
          <p:nvPr/>
        </p:nvSpPr>
        <p:spPr>
          <a:xfrm>
            <a:off x="162629" y="1138856"/>
            <a:ext cx="8951406" cy="14249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000">
                <a:solidFill>
                  <a:srgbClr val="008000"/>
                </a:solidFill>
              </a:rPr>
              <a:t>  </a:t>
            </a:r>
            <a:r>
              <a:rPr lang="en-US" altLang="en-IN" sz="3000" b="1" u="none">
                <a:solidFill>
                  <a:srgbClr val="008000"/>
                </a:solidFill>
              </a:rPr>
              <a:t>             "Chromosome are self reproducing thread like structure found inside the nucleus of a eukaryotic .They are true vehicle of heredity."</a:t>
            </a:r>
            <a:endParaRPr lang="en-US" sz="3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258"/>
            <a:ext cx="9144000" cy="513951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extBox 1048598"/>
          <p:cNvSpPr txBox="1"/>
          <p:nvPr/>
        </p:nvSpPr>
        <p:spPr>
          <a:xfrm>
            <a:off x="739584" y="234067"/>
            <a:ext cx="7118995" cy="6883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Types of chromosome</a:t>
            </a:r>
            <a:endParaRPr lang="en-US" sz="4000" b="1" u="sng">
              <a:solidFill>
                <a:srgbClr val="C00000"/>
              </a:solidFill>
            </a:endParaRPr>
          </a:p>
        </p:txBody>
      </p:sp>
      <p:sp>
        <p:nvSpPr>
          <p:cNvPr id="1048600" name="TextBox 1048599"/>
          <p:cNvSpPr txBox="1"/>
          <p:nvPr/>
        </p:nvSpPr>
        <p:spPr>
          <a:xfrm>
            <a:off x="407203" y="1496444"/>
            <a:ext cx="8329594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800000"/>
                </a:solidFill>
              </a:rPr>
              <a:t>1- Acrocentric</a:t>
            </a:r>
            <a:r>
              <a:rPr lang="en-US" altLang="en-IN" sz="2800" b="1">
                <a:solidFill>
                  <a:srgbClr val="800000"/>
                </a:solidFill>
              </a:rPr>
              <a:t>.            </a:t>
            </a:r>
            <a:r>
              <a:rPr lang="en-US" altLang="en-IN" sz="3200" b="1">
                <a:solidFill>
                  <a:srgbClr val="800000"/>
                </a:solidFill>
              </a:rPr>
              <a:t>2. Telocentric.</a:t>
            </a:r>
            <a:endParaRPr lang="en-US" sz="2800">
              <a:solidFill>
                <a:srgbClr val="800000"/>
              </a:solidFill>
            </a:endParaRPr>
          </a:p>
          <a:p>
            <a:r>
              <a:rPr lang="en-US" altLang="en-IN" sz="3200" b="1">
                <a:solidFill>
                  <a:srgbClr val="800000"/>
                </a:solidFill>
              </a:rPr>
              <a:t>3- Metacentric</a:t>
            </a:r>
            <a:r>
              <a:rPr lang="en-US" altLang="en-IN" sz="2800" b="1">
                <a:solidFill>
                  <a:srgbClr val="800000"/>
                </a:solidFill>
              </a:rPr>
              <a:t>.           </a:t>
            </a:r>
            <a:r>
              <a:rPr lang="en-US" altLang="en-IN" sz="3200" b="1">
                <a:solidFill>
                  <a:srgbClr val="800000"/>
                </a:solidFill>
              </a:rPr>
              <a:t>4.Sub metacentric.  </a:t>
            </a:r>
            <a:r>
              <a:rPr lang="en-US" altLang="en-IN" sz="2800" b="1">
                <a:solidFill>
                  <a:srgbClr val="800000"/>
                </a:solidFill>
              </a:rPr>
              <a:t> </a:t>
            </a:r>
            <a:endParaRPr lang="en-US" sz="2800">
              <a:solidFill>
                <a:srgbClr val="800000"/>
              </a:solidFill>
            </a:endParaRPr>
          </a:p>
        </p:txBody>
      </p:sp>
      <p:sp>
        <p:nvSpPr>
          <p:cNvPr id="1048601" name="TextBox 1048600"/>
          <p:cNvSpPr txBox="1"/>
          <p:nvPr/>
        </p:nvSpPr>
        <p:spPr>
          <a:xfrm>
            <a:off x="213098" y="922405"/>
            <a:ext cx="8717802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u="sng">
                <a:solidFill>
                  <a:srgbClr val="FF9900"/>
                </a:solidFill>
              </a:rPr>
              <a:t>A- On the base of location of centromere:-</a:t>
            </a:r>
            <a:endParaRPr lang="en-US" sz="3200" u="sng">
              <a:solidFill>
                <a:srgbClr val="000000"/>
              </a:solidFill>
            </a:endParaRPr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210782" y="7431942"/>
            <a:ext cx="5254165" cy="5397499"/>
          </a:xfrm>
          <a:prstGeom prst="rect">
            <a:avLst/>
          </a:prstGeom>
        </p:spPr>
      </p:pic>
      <p:pic>
        <p:nvPicPr>
          <p:cNvPr id="2097157" name="Picture 2097156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64898" y="2553084"/>
            <a:ext cx="8466001" cy="475476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extBox 1048601"/>
          <p:cNvSpPr txBox="1"/>
          <p:nvPr/>
        </p:nvSpPr>
        <p:spPr>
          <a:xfrm>
            <a:off x="140665" y="305283"/>
            <a:ext cx="9005687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u="none">
                <a:solidFill>
                  <a:srgbClr val="FF9900"/>
                </a:solidFill>
              </a:rPr>
              <a:t>B- </a:t>
            </a:r>
            <a:r>
              <a:rPr lang="en-US" altLang="en-IN" sz="3200" u="sng">
                <a:solidFill>
                  <a:srgbClr val="FF9900"/>
                </a:solidFill>
              </a:rPr>
              <a:t>On the base of number of chromosome:-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03" name="TextBox 1048602"/>
          <p:cNvSpPr txBox="1"/>
          <p:nvPr/>
        </p:nvSpPr>
        <p:spPr>
          <a:xfrm>
            <a:off x="140665" y="1059843"/>
            <a:ext cx="7380463" cy="20218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b="1">
                <a:solidFill>
                  <a:srgbClr val="800000"/>
                </a:solidFill>
              </a:rPr>
              <a:t>A- Acentric.</a:t>
            </a:r>
            <a:endParaRPr lang="en-US" sz="3200">
              <a:solidFill>
                <a:srgbClr val="000000"/>
              </a:solidFill>
            </a:endParaRPr>
          </a:p>
          <a:p>
            <a:r>
              <a:rPr lang="en-US" altLang="en-IN" sz="3200" b="1">
                <a:solidFill>
                  <a:srgbClr val="800000"/>
                </a:solidFill>
              </a:rPr>
              <a:t>B- Monocentric.</a:t>
            </a:r>
            <a:endParaRPr lang="en-US" sz="3200">
              <a:solidFill>
                <a:srgbClr val="000000"/>
              </a:solidFill>
            </a:endParaRPr>
          </a:p>
          <a:p>
            <a:r>
              <a:rPr lang="en-US" altLang="en-IN" sz="3200" b="1">
                <a:solidFill>
                  <a:srgbClr val="800000"/>
                </a:solidFill>
              </a:rPr>
              <a:t>C-Dicentric.</a:t>
            </a:r>
            <a:endParaRPr lang="en-US" sz="3200">
              <a:solidFill>
                <a:srgbClr val="000000"/>
              </a:solidFill>
            </a:endParaRPr>
          </a:p>
          <a:p>
            <a:r>
              <a:rPr lang="en-US" altLang="en-IN" sz="3200" b="1">
                <a:solidFill>
                  <a:srgbClr val="800000"/>
                </a:solidFill>
              </a:rPr>
              <a:t>D- multicentric/ polycentric. </a:t>
            </a:r>
            <a:endParaRPr lang="en-US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extBox 1048603"/>
          <p:cNvSpPr txBox="1"/>
          <p:nvPr/>
        </p:nvSpPr>
        <p:spPr>
          <a:xfrm>
            <a:off x="1261095" y="266254"/>
            <a:ext cx="8719647" cy="6883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4000" b="1" u="sng">
                <a:solidFill>
                  <a:srgbClr val="C00000"/>
                </a:solidFill>
              </a:rPr>
              <a:t>Morphology of chromosome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05" name="TextBox 1048604"/>
          <p:cNvSpPr txBox="1"/>
          <p:nvPr/>
        </p:nvSpPr>
        <p:spPr>
          <a:xfrm>
            <a:off x="0" y="1149739"/>
            <a:ext cx="9278723" cy="156966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 dirty="0">
                <a:solidFill>
                  <a:srgbClr val="000000"/>
                </a:solidFill>
              </a:rPr>
              <a:t>Number of chromosome:- </a:t>
            </a:r>
            <a:r>
              <a:rPr lang="en-US" altLang="en-IN" sz="3200" b="1" u="none" dirty="0">
                <a:solidFill>
                  <a:srgbClr val="3399FF"/>
                </a:solidFill>
              </a:rPr>
              <a:t>Two </a:t>
            </a:r>
            <a:r>
              <a:rPr lang="en-US" altLang="en-IN" sz="3200" b="1" u="none" dirty="0" smtClean="0">
                <a:solidFill>
                  <a:srgbClr val="3399FF"/>
                </a:solidFill>
              </a:rPr>
              <a:t>Set </a:t>
            </a:r>
            <a:r>
              <a:rPr lang="en-US" altLang="en-IN" sz="3200" b="1" u="none" dirty="0">
                <a:solidFill>
                  <a:srgbClr val="3399FF"/>
                </a:solidFill>
              </a:rPr>
              <a:t>of chromosome are found in the somatic cell  ,which is called diploid cell.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48606" name="TextBox 1048605"/>
          <p:cNvSpPr txBox="1"/>
          <p:nvPr/>
        </p:nvSpPr>
        <p:spPr>
          <a:xfrm>
            <a:off x="403056" y="2688978"/>
            <a:ext cx="8663575" cy="10772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 dirty="0">
                <a:solidFill>
                  <a:srgbClr val="36363D"/>
                </a:solidFill>
              </a:rPr>
              <a:t>*</a:t>
            </a:r>
            <a:r>
              <a:rPr lang="en-US" altLang="en-IN" sz="3200" b="1" dirty="0">
                <a:solidFill>
                  <a:srgbClr val="3399FF"/>
                </a:solidFill>
              </a:rPr>
              <a:t>A </a:t>
            </a:r>
            <a:r>
              <a:rPr lang="en-US" altLang="en-IN" sz="3200" b="1" dirty="0" smtClean="0">
                <a:solidFill>
                  <a:srgbClr val="3399FF"/>
                </a:solidFill>
              </a:rPr>
              <a:t>set </a:t>
            </a:r>
            <a:r>
              <a:rPr lang="en-US" altLang="en-IN" sz="3200" b="1" dirty="0">
                <a:solidFill>
                  <a:srgbClr val="3399FF"/>
                </a:solidFill>
              </a:rPr>
              <a:t>of chromosome is found in the germ cell, which is called the </a:t>
            </a:r>
            <a:r>
              <a:rPr lang="en-US" altLang="en-IN" sz="3200" b="1" dirty="0" smtClean="0">
                <a:solidFill>
                  <a:srgbClr val="3399FF"/>
                </a:solidFill>
              </a:rPr>
              <a:t>haploid </a:t>
            </a:r>
            <a:r>
              <a:rPr lang="en-US" altLang="en-IN" sz="3200" b="1" dirty="0">
                <a:solidFill>
                  <a:srgbClr val="3399FF"/>
                </a:solidFill>
              </a:rPr>
              <a:t>cell.</a:t>
            </a:r>
            <a:endParaRPr lang="en-US" sz="3200" dirty="0">
              <a:solidFill>
                <a:srgbClr val="36363D"/>
              </a:solidFill>
            </a:endParaRPr>
          </a:p>
        </p:txBody>
      </p:sp>
      <p:sp>
        <p:nvSpPr>
          <p:cNvPr id="1048607" name="TextBox 1048606"/>
          <p:cNvSpPr txBox="1"/>
          <p:nvPr/>
        </p:nvSpPr>
        <p:spPr>
          <a:xfrm>
            <a:off x="0" y="3934985"/>
            <a:ext cx="8953679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altLang="en-IN" sz="3200" b="1" u="sng">
                <a:solidFill>
                  <a:srgbClr val="36363D"/>
                </a:solidFill>
              </a:rPr>
              <a:t>Size of chromosome:- </a:t>
            </a:r>
            <a:r>
              <a:rPr lang="en-US" altLang="en-IN" sz="3200" b="1" u="none">
                <a:solidFill>
                  <a:srgbClr val="3399FF"/>
                </a:solidFill>
              </a:rPr>
              <a:t>Different plants have different chromosome size.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08" name="TextBox 1048607"/>
          <p:cNvSpPr txBox="1"/>
          <p:nvPr/>
        </p:nvSpPr>
        <p:spPr>
          <a:xfrm>
            <a:off x="403055" y="4991625"/>
            <a:ext cx="8732648" cy="5740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>
                <a:solidFill>
                  <a:srgbClr val="000000"/>
                </a:solidFill>
              </a:rPr>
              <a:t>*</a:t>
            </a:r>
            <a:r>
              <a:rPr lang="en-US" altLang="en-IN" sz="3200" b="1">
                <a:solidFill>
                  <a:srgbClr val="3399FF"/>
                </a:solidFill>
              </a:rPr>
              <a:t>The chromosome is of length from 0.5 to 30u.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048609" name="TextBox 1048608"/>
          <p:cNvSpPr txBox="1"/>
          <p:nvPr/>
        </p:nvSpPr>
        <p:spPr>
          <a:xfrm>
            <a:off x="476838" y="5565666"/>
            <a:ext cx="8654638" cy="1056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IN" sz="3200">
                <a:solidFill>
                  <a:srgbClr val="000000"/>
                </a:solidFill>
              </a:rPr>
              <a:t>*</a:t>
            </a:r>
            <a:r>
              <a:rPr lang="en-US" altLang="en-IN" sz="3200" b="1">
                <a:solidFill>
                  <a:srgbClr val="3399FF"/>
                </a:solidFill>
              </a:rPr>
              <a:t>The chromosome varies from 0.2 to 0.3u thick.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1327</Words>
  <Application>Microsoft Office PowerPoint</Application>
  <PresentationFormat>On-screen Show (4:3)</PresentationFormat>
  <Paragraphs>131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宋体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Micromax Q440</dc:creator>
  <cp:lastModifiedBy>user</cp:lastModifiedBy>
  <cp:revision>2</cp:revision>
  <dcterms:created xsi:type="dcterms:W3CDTF">2015-05-11T00:30:45Z</dcterms:created>
  <dcterms:modified xsi:type="dcterms:W3CDTF">2024-09-26T14:08:17Z</dcterms:modified>
</cp:coreProperties>
</file>